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77"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51"/>
  </p:normalViewPr>
  <p:slideViewPr>
    <p:cSldViewPr snapToGrid="0" snapToObjects="1">
      <p:cViewPr varScale="1">
        <p:scale>
          <a:sx n="109" d="100"/>
          <a:sy n="109" d="100"/>
        </p:scale>
        <p:origin x="3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14C34F-325C-2E48-843C-01F2448F10BF}" type="datetimeFigureOut">
              <a:rPr lang="en-US" smtClean="0"/>
              <a:t>8/31/2022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09FF7-22AA-0345-A142-BEE508422FE4}" type="slidenum">
              <a:rPr lang="en-US" smtClean="0"/>
              <a:t>‹#›</a:t>
            </a:fld>
            <a:endParaRPr lang="en-US"/>
          </a:p>
        </p:txBody>
      </p:sp>
    </p:spTree>
    <p:extLst>
      <p:ext uri="{BB962C8B-B14F-4D97-AF65-F5344CB8AC3E}">
        <p14:creationId xmlns:p14="http://schemas.microsoft.com/office/powerpoint/2010/main" val="19466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09FF7-22AA-0345-A142-BEE508422FE4}" type="slidenum">
              <a:rPr lang="en-US" smtClean="0"/>
              <a:t>3</a:t>
            </a:fld>
            <a:endParaRPr lang="en-US"/>
          </a:p>
        </p:txBody>
      </p:sp>
    </p:spTree>
    <p:extLst>
      <p:ext uri="{BB962C8B-B14F-4D97-AF65-F5344CB8AC3E}">
        <p14:creationId xmlns:p14="http://schemas.microsoft.com/office/powerpoint/2010/main" val="1078215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4F17DD-3C4E-6245-AE1D-93F8A215D346}"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50001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F17DD-3C4E-6245-AE1D-93F8A215D346}"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149194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F17DD-3C4E-6245-AE1D-93F8A215D346}"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141832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F17DD-3C4E-6245-AE1D-93F8A215D346}"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23958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F17DD-3C4E-6245-AE1D-93F8A215D346}"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377558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4F17DD-3C4E-6245-AE1D-93F8A215D346}"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167606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4F17DD-3C4E-6245-AE1D-93F8A215D346}" type="datetimeFigureOut">
              <a:rPr lang="en-US" smtClean="0"/>
              <a:t>8/31/2022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2180956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4F17DD-3C4E-6245-AE1D-93F8A215D346}" type="datetimeFigureOut">
              <a:rPr lang="en-US" smtClean="0"/>
              <a:t>8/31/2022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169154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F17DD-3C4E-6245-AE1D-93F8A215D346}" type="datetimeFigureOut">
              <a:rPr lang="en-US" smtClean="0"/>
              <a:t>8/31/2022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277334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F17DD-3C4E-6245-AE1D-93F8A215D346}"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67573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F17DD-3C4E-6245-AE1D-93F8A215D346}"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1DB9D0-CDC5-A949-8B9B-77084D8CF23D}" type="slidenum">
              <a:rPr lang="en-US" smtClean="0"/>
              <a:t>‹#›</a:t>
            </a:fld>
            <a:endParaRPr lang="en-US"/>
          </a:p>
        </p:txBody>
      </p:sp>
    </p:spTree>
    <p:extLst>
      <p:ext uri="{BB962C8B-B14F-4D97-AF65-F5344CB8AC3E}">
        <p14:creationId xmlns:p14="http://schemas.microsoft.com/office/powerpoint/2010/main" val="3689196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F17DD-3C4E-6245-AE1D-93F8A215D346}" type="datetimeFigureOut">
              <a:rPr lang="en-US" smtClean="0"/>
              <a:t>8/31/2022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DB9D0-CDC5-A949-8B9B-77084D8CF23D}" type="slidenum">
              <a:rPr lang="en-US" smtClean="0"/>
              <a:t>‹#›</a:t>
            </a:fld>
            <a:endParaRPr lang="en-US"/>
          </a:p>
        </p:txBody>
      </p:sp>
    </p:spTree>
    <p:extLst>
      <p:ext uri="{BB962C8B-B14F-4D97-AF65-F5344CB8AC3E}">
        <p14:creationId xmlns:p14="http://schemas.microsoft.com/office/powerpoint/2010/main" val="1024985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www.westfield.ma.edu/arno"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B054E0-C8A7-CE4D-AC83-3348500A6471}"/>
              </a:ext>
            </a:extLst>
          </p:cNvPr>
          <p:cNvSpPr txBox="1"/>
          <p:nvPr/>
        </p:nvSpPr>
        <p:spPr>
          <a:xfrm>
            <a:off x="1314449" y="600074"/>
            <a:ext cx="9458325" cy="4524315"/>
          </a:xfrm>
          <a:prstGeom prst="rect">
            <a:avLst/>
          </a:prstGeom>
          <a:noFill/>
        </p:spPr>
        <p:txBody>
          <a:bodyPr wrap="square" rtlCol="0">
            <a:spAutoFit/>
          </a:bodyPr>
          <a:lstStyle/>
          <a:p>
            <a:pPr algn="ctr"/>
            <a:r>
              <a:rPr lang="en-US" sz="2400" dirty="0">
                <a:latin typeface="Arial Narrow" panose="020B0604020202020204" pitchFamily="34" charset="0"/>
              </a:rPr>
              <a:t>PHOTOGRAPHY</a:t>
            </a:r>
          </a:p>
          <a:p>
            <a:pPr algn="ctr"/>
            <a:endParaRPr lang="en-US" sz="2400" dirty="0">
              <a:latin typeface="Arial Narrow" panose="020B0604020202020204" pitchFamily="34" charset="0"/>
            </a:endParaRPr>
          </a:p>
          <a:p>
            <a:pPr algn="ctr"/>
            <a:r>
              <a:rPr lang="en-US" sz="2400" dirty="0">
                <a:latin typeface="Arial Narrow" panose="020B0604020202020204" pitchFamily="34" charset="0"/>
              </a:rPr>
              <a:t>Student Art / Virtual Exhibition</a:t>
            </a:r>
          </a:p>
          <a:p>
            <a:pPr algn="ctr"/>
            <a:endParaRPr lang="en-US" sz="2400" dirty="0">
              <a:latin typeface="Arial Narrow" panose="020B0604020202020204" pitchFamily="34" charset="0"/>
            </a:endParaRPr>
          </a:p>
          <a:p>
            <a:pPr algn="ctr"/>
            <a:r>
              <a:rPr lang="en-US" sz="2400" dirty="0">
                <a:latin typeface="Arial Narrow" panose="020B0604020202020204" pitchFamily="34" charset="0"/>
              </a:rPr>
              <a:t>Arno Maris Gallery</a:t>
            </a:r>
          </a:p>
          <a:p>
            <a:pPr algn="ctr"/>
            <a:endParaRPr lang="en-US" sz="2400" dirty="0">
              <a:latin typeface="Arial Narrow" panose="020B0604020202020204" pitchFamily="34" charset="0"/>
            </a:endParaRPr>
          </a:p>
          <a:p>
            <a:pPr algn="ctr"/>
            <a:r>
              <a:rPr lang="en-US" sz="2400" dirty="0">
                <a:latin typeface="Arial Narrow" panose="020B0604020202020204" pitchFamily="34" charset="0"/>
              </a:rPr>
              <a:t>December 2020</a:t>
            </a:r>
          </a:p>
          <a:p>
            <a:pPr algn="ctr"/>
            <a:endParaRPr lang="en-US" sz="2400" dirty="0">
              <a:latin typeface="Arial Narrow" panose="020B0604020202020204" pitchFamily="34" charset="0"/>
            </a:endParaRPr>
          </a:p>
          <a:p>
            <a:pPr algn="ctr"/>
            <a:endParaRPr lang="en-US" sz="2400" dirty="0">
              <a:latin typeface="Arial Narrow" panose="020B0604020202020204" pitchFamily="34" charset="0"/>
            </a:endParaRPr>
          </a:p>
          <a:p>
            <a:pPr algn="ctr"/>
            <a:r>
              <a:rPr lang="en-US" sz="2400" dirty="0">
                <a:latin typeface="Arial Narrow" panose="020B0604020202020204" pitchFamily="34" charset="0"/>
              </a:rPr>
              <a:t>Instructor</a:t>
            </a:r>
          </a:p>
          <a:p>
            <a:pPr algn="ctr"/>
            <a:endParaRPr lang="en-US" sz="2400" dirty="0">
              <a:latin typeface="Arial Narrow" panose="020B0604020202020204" pitchFamily="34" charset="0"/>
            </a:endParaRPr>
          </a:p>
          <a:p>
            <a:pPr algn="ctr"/>
            <a:r>
              <a:rPr lang="en-US" sz="2400" dirty="0">
                <a:latin typeface="Arial Narrow" panose="020B0604020202020204" pitchFamily="34" charset="0"/>
              </a:rPr>
              <a:t>Paul Bloomfield</a:t>
            </a:r>
          </a:p>
        </p:txBody>
      </p:sp>
    </p:spTree>
    <p:extLst>
      <p:ext uri="{BB962C8B-B14F-4D97-AF65-F5344CB8AC3E}">
        <p14:creationId xmlns:p14="http://schemas.microsoft.com/office/powerpoint/2010/main" val="3938430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8E31D-864D-4D42-A591-3C78B3468C26}"/>
              </a:ext>
            </a:extLst>
          </p:cNvPr>
          <p:cNvPicPr>
            <a:picLocks noChangeAspect="1"/>
          </p:cNvPicPr>
          <p:nvPr/>
        </p:nvPicPr>
        <p:blipFill>
          <a:blip r:embed="rId2"/>
          <a:stretch>
            <a:fillRect/>
          </a:stretch>
        </p:blipFill>
        <p:spPr>
          <a:xfrm>
            <a:off x="2493169" y="931863"/>
            <a:ext cx="6827043" cy="4551362"/>
          </a:xfrm>
          <a:prstGeom prst="rect">
            <a:avLst/>
          </a:prstGeom>
        </p:spPr>
      </p:pic>
      <p:sp>
        <p:nvSpPr>
          <p:cNvPr id="6" name="TextBox 5">
            <a:extLst>
              <a:ext uri="{FF2B5EF4-FFF2-40B4-BE49-F238E27FC236}">
                <a16:creationId xmlns:a16="http://schemas.microsoft.com/office/drawing/2014/main" id="{5A912FBA-AF2B-9344-AD30-B97B9E3C5862}"/>
              </a:ext>
            </a:extLst>
          </p:cNvPr>
          <p:cNvSpPr txBox="1"/>
          <p:nvPr/>
        </p:nvSpPr>
        <p:spPr>
          <a:xfrm>
            <a:off x="2493169" y="5621337"/>
            <a:ext cx="7205662" cy="923330"/>
          </a:xfrm>
          <a:prstGeom prst="rect">
            <a:avLst/>
          </a:prstGeom>
          <a:noFill/>
        </p:spPr>
        <p:txBody>
          <a:bodyPr wrap="square" rtlCol="0">
            <a:spAutoFit/>
          </a:bodyPr>
          <a:lstStyle/>
          <a:p>
            <a:r>
              <a:rPr lang="en-US" dirty="0"/>
              <a:t>Allison Webster</a:t>
            </a:r>
          </a:p>
          <a:p>
            <a:r>
              <a:rPr lang="en-US" dirty="0"/>
              <a:t>Surrealist Painting Recreation</a:t>
            </a:r>
          </a:p>
          <a:p>
            <a:r>
              <a:rPr lang="en-US" dirty="0"/>
              <a:t>Digital Photograph/Digitally Manipulated Photograph</a:t>
            </a:r>
          </a:p>
        </p:txBody>
      </p:sp>
    </p:spTree>
    <p:extLst>
      <p:ext uri="{BB962C8B-B14F-4D97-AF65-F5344CB8AC3E}">
        <p14:creationId xmlns:p14="http://schemas.microsoft.com/office/powerpoint/2010/main" val="2229937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F533E3-362E-8B49-9819-4C6158FA3152}"/>
              </a:ext>
            </a:extLst>
          </p:cNvPr>
          <p:cNvPicPr>
            <a:picLocks noChangeAspect="1"/>
          </p:cNvPicPr>
          <p:nvPr/>
        </p:nvPicPr>
        <p:blipFill>
          <a:blip r:embed="rId2"/>
          <a:stretch>
            <a:fillRect/>
          </a:stretch>
        </p:blipFill>
        <p:spPr>
          <a:xfrm>
            <a:off x="1345426" y="562270"/>
            <a:ext cx="3688458" cy="5509918"/>
          </a:xfrm>
          <a:prstGeom prst="rect">
            <a:avLst/>
          </a:prstGeom>
        </p:spPr>
      </p:pic>
      <p:sp>
        <p:nvSpPr>
          <p:cNvPr id="4" name="TextBox 3">
            <a:extLst>
              <a:ext uri="{FF2B5EF4-FFF2-40B4-BE49-F238E27FC236}">
                <a16:creationId xmlns:a16="http://schemas.microsoft.com/office/drawing/2014/main" id="{CFA8043B-EC8F-4049-84DF-E42BFCCF686A}"/>
              </a:ext>
            </a:extLst>
          </p:cNvPr>
          <p:cNvSpPr txBox="1"/>
          <p:nvPr/>
        </p:nvSpPr>
        <p:spPr>
          <a:xfrm>
            <a:off x="6972301" y="1290933"/>
            <a:ext cx="4129087" cy="923330"/>
          </a:xfrm>
          <a:prstGeom prst="rect">
            <a:avLst/>
          </a:prstGeom>
          <a:noFill/>
        </p:spPr>
        <p:txBody>
          <a:bodyPr wrap="square" rtlCol="0">
            <a:spAutoFit/>
          </a:bodyPr>
          <a:lstStyle/>
          <a:p>
            <a:r>
              <a:rPr lang="en-US" dirty="0"/>
              <a:t>Jacob Paddock</a:t>
            </a:r>
          </a:p>
          <a:p>
            <a:r>
              <a:rPr lang="en-US" dirty="0"/>
              <a:t>Castle of Pyrenees</a:t>
            </a:r>
          </a:p>
          <a:p>
            <a:r>
              <a:rPr lang="en-US" dirty="0"/>
              <a:t>Digital Photograph</a:t>
            </a:r>
          </a:p>
        </p:txBody>
      </p:sp>
    </p:spTree>
    <p:extLst>
      <p:ext uri="{BB962C8B-B14F-4D97-AF65-F5344CB8AC3E}">
        <p14:creationId xmlns:p14="http://schemas.microsoft.com/office/powerpoint/2010/main" val="209719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1F3BF-47FA-FB48-86D4-65989A81F8F4}"/>
              </a:ext>
            </a:extLst>
          </p:cNvPr>
          <p:cNvPicPr>
            <a:picLocks noChangeAspect="1"/>
          </p:cNvPicPr>
          <p:nvPr/>
        </p:nvPicPr>
        <p:blipFill>
          <a:blip r:embed="rId2"/>
          <a:stretch>
            <a:fillRect/>
          </a:stretch>
        </p:blipFill>
        <p:spPr>
          <a:xfrm>
            <a:off x="2514600" y="577943"/>
            <a:ext cx="7445548" cy="4985071"/>
          </a:xfrm>
          <a:prstGeom prst="rect">
            <a:avLst/>
          </a:prstGeom>
        </p:spPr>
      </p:pic>
      <p:sp>
        <p:nvSpPr>
          <p:cNvPr id="4" name="TextBox 3">
            <a:extLst>
              <a:ext uri="{FF2B5EF4-FFF2-40B4-BE49-F238E27FC236}">
                <a16:creationId xmlns:a16="http://schemas.microsoft.com/office/drawing/2014/main" id="{18DC6BDB-CBC7-6B40-817C-ABDE66549A16}"/>
              </a:ext>
            </a:extLst>
          </p:cNvPr>
          <p:cNvSpPr txBox="1"/>
          <p:nvPr/>
        </p:nvSpPr>
        <p:spPr>
          <a:xfrm>
            <a:off x="2514600" y="5563014"/>
            <a:ext cx="7445548" cy="923330"/>
          </a:xfrm>
          <a:prstGeom prst="rect">
            <a:avLst/>
          </a:prstGeom>
          <a:noFill/>
        </p:spPr>
        <p:txBody>
          <a:bodyPr wrap="square" rtlCol="0">
            <a:spAutoFit/>
          </a:bodyPr>
          <a:lstStyle/>
          <a:p>
            <a:r>
              <a:rPr lang="en-US" dirty="0"/>
              <a:t>Jacob Paddock</a:t>
            </a:r>
          </a:p>
          <a:p>
            <a:r>
              <a:rPr lang="en-US" dirty="0"/>
              <a:t>Smoking Flower</a:t>
            </a:r>
          </a:p>
          <a:p>
            <a:r>
              <a:rPr lang="en-US" dirty="0"/>
              <a:t>Digital Photograph</a:t>
            </a:r>
          </a:p>
        </p:txBody>
      </p:sp>
    </p:spTree>
    <p:extLst>
      <p:ext uri="{BB962C8B-B14F-4D97-AF65-F5344CB8AC3E}">
        <p14:creationId xmlns:p14="http://schemas.microsoft.com/office/powerpoint/2010/main" val="185305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49B26-0A33-1D4C-B09C-6E2DAA6FC894}"/>
              </a:ext>
            </a:extLst>
          </p:cNvPr>
          <p:cNvPicPr>
            <a:picLocks noChangeAspect="1"/>
          </p:cNvPicPr>
          <p:nvPr/>
        </p:nvPicPr>
        <p:blipFill>
          <a:blip r:embed="rId2"/>
          <a:stretch>
            <a:fillRect/>
          </a:stretch>
        </p:blipFill>
        <p:spPr>
          <a:xfrm>
            <a:off x="2451365" y="616369"/>
            <a:ext cx="7289270" cy="4879593"/>
          </a:xfrm>
          <a:prstGeom prst="rect">
            <a:avLst/>
          </a:prstGeom>
        </p:spPr>
      </p:pic>
      <p:sp>
        <p:nvSpPr>
          <p:cNvPr id="5" name="TextBox 4">
            <a:extLst>
              <a:ext uri="{FF2B5EF4-FFF2-40B4-BE49-F238E27FC236}">
                <a16:creationId xmlns:a16="http://schemas.microsoft.com/office/drawing/2014/main" id="{C9F5B7CD-151B-1C47-8EF2-1E2265CD0BAE}"/>
              </a:ext>
            </a:extLst>
          </p:cNvPr>
          <p:cNvSpPr txBox="1"/>
          <p:nvPr/>
        </p:nvSpPr>
        <p:spPr>
          <a:xfrm>
            <a:off x="2343149" y="5429250"/>
            <a:ext cx="6829425" cy="923330"/>
          </a:xfrm>
          <a:prstGeom prst="rect">
            <a:avLst/>
          </a:prstGeom>
          <a:noFill/>
        </p:spPr>
        <p:txBody>
          <a:bodyPr wrap="square" rtlCol="0">
            <a:spAutoFit/>
          </a:bodyPr>
          <a:lstStyle/>
          <a:p>
            <a:r>
              <a:rPr lang="en-US" dirty="0"/>
              <a:t>Jacob Paddock</a:t>
            </a:r>
          </a:p>
          <a:p>
            <a:r>
              <a:rPr lang="en-US" dirty="0"/>
              <a:t>Watcher</a:t>
            </a:r>
          </a:p>
          <a:p>
            <a:r>
              <a:rPr lang="en-US" dirty="0"/>
              <a:t>Digital Photograph</a:t>
            </a:r>
          </a:p>
        </p:txBody>
      </p:sp>
    </p:spTree>
    <p:extLst>
      <p:ext uri="{BB962C8B-B14F-4D97-AF65-F5344CB8AC3E}">
        <p14:creationId xmlns:p14="http://schemas.microsoft.com/office/powerpoint/2010/main" val="774761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6C09A-F3A1-814B-9642-0E146C203196}"/>
              </a:ext>
            </a:extLst>
          </p:cNvPr>
          <p:cNvPicPr>
            <a:picLocks noChangeAspect="1"/>
          </p:cNvPicPr>
          <p:nvPr/>
        </p:nvPicPr>
        <p:blipFill>
          <a:blip r:embed="rId2"/>
          <a:stretch>
            <a:fillRect/>
          </a:stretch>
        </p:blipFill>
        <p:spPr>
          <a:xfrm>
            <a:off x="2843212" y="759038"/>
            <a:ext cx="6832679" cy="4787008"/>
          </a:xfrm>
          <a:prstGeom prst="rect">
            <a:avLst/>
          </a:prstGeom>
        </p:spPr>
      </p:pic>
      <p:sp>
        <p:nvSpPr>
          <p:cNvPr id="4" name="TextBox 3">
            <a:extLst>
              <a:ext uri="{FF2B5EF4-FFF2-40B4-BE49-F238E27FC236}">
                <a16:creationId xmlns:a16="http://schemas.microsoft.com/office/drawing/2014/main" id="{21B72B13-8EBA-354D-B552-35A4E1DAED8E}"/>
              </a:ext>
            </a:extLst>
          </p:cNvPr>
          <p:cNvSpPr txBox="1"/>
          <p:nvPr/>
        </p:nvSpPr>
        <p:spPr>
          <a:xfrm>
            <a:off x="2843212" y="5546046"/>
            <a:ext cx="6572251" cy="923330"/>
          </a:xfrm>
          <a:prstGeom prst="rect">
            <a:avLst/>
          </a:prstGeom>
          <a:noFill/>
        </p:spPr>
        <p:txBody>
          <a:bodyPr wrap="square" rtlCol="0">
            <a:spAutoFit/>
          </a:bodyPr>
          <a:lstStyle/>
          <a:p>
            <a:r>
              <a:rPr lang="en-US" dirty="0"/>
              <a:t>Jacob Paddock</a:t>
            </a:r>
          </a:p>
          <a:p>
            <a:r>
              <a:rPr lang="en-US" dirty="0"/>
              <a:t>Woodland </a:t>
            </a:r>
            <a:r>
              <a:rPr lang="en-US" dirty="0" err="1"/>
              <a:t>Venu</a:t>
            </a:r>
            <a:r>
              <a:rPr lang="en-US" dirty="0"/>
              <a:t>. 2020</a:t>
            </a:r>
          </a:p>
          <a:p>
            <a:r>
              <a:rPr lang="en-US" dirty="0"/>
              <a:t>Digital Photograph</a:t>
            </a:r>
          </a:p>
        </p:txBody>
      </p:sp>
    </p:spTree>
    <p:extLst>
      <p:ext uri="{BB962C8B-B14F-4D97-AF65-F5344CB8AC3E}">
        <p14:creationId xmlns:p14="http://schemas.microsoft.com/office/powerpoint/2010/main" val="291532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030910-4234-6444-A0D3-D4969B087DA4}"/>
              </a:ext>
            </a:extLst>
          </p:cNvPr>
          <p:cNvPicPr>
            <a:picLocks noChangeAspect="1"/>
          </p:cNvPicPr>
          <p:nvPr/>
        </p:nvPicPr>
        <p:blipFill>
          <a:blip r:embed="rId2"/>
          <a:stretch>
            <a:fillRect/>
          </a:stretch>
        </p:blipFill>
        <p:spPr>
          <a:xfrm>
            <a:off x="2105690" y="447822"/>
            <a:ext cx="3990310" cy="5962355"/>
          </a:xfrm>
          <a:prstGeom prst="rect">
            <a:avLst/>
          </a:prstGeom>
        </p:spPr>
      </p:pic>
      <p:sp>
        <p:nvSpPr>
          <p:cNvPr id="4" name="TextBox 3">
            <a:extLst>
              <a:ext uri="{FF2B5EF4-FFF2-40B4-BE49-F238E27FC236}">
                <a16:creationId xmlns:a16="http://schemas.microsoft.com/office/drawing/2014/main" id="{0F588732-3116-0342-A041-5CADA25A5634}"/>
              </a:ext>
            </a:extLst>
          </p:cNvPr>
          <p:cNvSpPr txBox="1"/>
          <p:nvPr/>
        </p:nvSpPr>
        <p:spPr>
          <a:xfrm>
            <a:off x="7729538" y="500063"/>
            <a:ext cx="3629025" cy="1754326"/>
          </a:xfrm>
          <a:prstGeom prst="rect">
            <a:avLst/>
          </a:prstGeom>
          <a:noFill/>
        </p:spPr>
        <p:txBody>
          <a:bodyPr wrap="square" rtlCol="0">
            <a:spAutoFit/>
          </a:bodyPr>
          <a:lstStyle/>
          <a:p>
            <a:endParaRPr lang="en-US" dirty="0"/>
          </a:p>
          <a:p>
            <a:endParaRPr lang="en-US" dirty="0"/>
          </a:p>
          <a:p>
            <a:endParaRPr lang="en-US" dirty="0"/>
          </a:p>
          <a:p>
            <a:r>
              <a:rPr lang="en-US" dirty="0"/>
              <a:t>Jacob Paddock</a:t>
            </a:r>
          </a:p>
          <a:p>
            <a:r>
              <a:rPr lang="en-US" dirty="0"/>
              <a:t>Shadow</a:t>
            </a:r>
          </a:p>
          <a:p>
            <a:r>
              <a:rPr lang="en-US" dirty="0"/>
              <a:t>Digital Photograph</a:t>
            </a:r>
          </a:p>
        </p:txBody>
      </p:sp>
    </p:spTree>
    <p:extLst>
      <p:ext uri="{BB962C8B-B14F-4D97-AF65-F5344CB8AC3E}">
        <p14:creationId xmlns:p14="http://schemas.microsoft.com/office/powerpoint/2010/main" val="43901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975FC-661B-844A-8553-B92662E48529}"/>
              </a:ext>
            </a:extLst>
          </p:cNvPr>
          <p:cNvPicPr>
            <a:picLocks noChangeAspect="1"/>
          </p:cNvPicPr>
          <p:nvPr/>
        </p:nvPicPr>
        <p:blipFill>
          <a:blip r:embed="rId2"/>
          <a:stretch>
            <a:fillRect/>
          </a:stretch>
        </p:blipFill>
        <p:spPr>
          <a:xfrm>
            <a:off x="2171700" y="428625"/>
            <a:ext cx="3718847" cy="5556733"/>
          </a:xfrm>
          <a:prstGeom prst="rect">
            <a:avLst/>
          </a:prstGeom>
        </p:spPr>
      </p:pic>
      <p:sp>
        <p:nvSpPr>
          <p:cNvPr id="4" name="TextBox 3">
            <a:extLst>
              <a:ext uri="{FF2B5EF4-FFF2-40B4-BE49-F238E27FC236}">
                <a16:creationId xmlns:a16="http://schemas.microsoft.com/office/drawing/2014/main" id="{FC52AEE8-D1C3-DD4E-A6AB-F512F6000014}"/>
              </a:ext>
            </a:extLst>
          </p:cNvPr>
          <p:cNvSpPr txBox="1"/>
          <p:nvPr/>
        </p:nvSpPr>
        <p:spPr>
          <a:xfrm>
            <a:off x="7525415" y="1628775"/>
            <a:ext cx="4257675" cy="923330"/>
          </a:xfrm>
          <a:prstGeom prst="rect">
            <a:avLst/>
          </a:prstGeom>
          <a:noFill/>
        </p:spPr>
        <p:txBody>
          <a:bodyPr wrap="square" rtlCol="0">
            <a:spAutoFit/>
          </a:bodyPr>
          <a:lstStyle/>
          <a:p>
            <a:r>
              <a:rPr lang="en-US" dirty="0"/>
              <a:t>Michael </a:t>
            </a:r>
            <a:r>
              <a:rPr lang="en-US" dirty="0" err="1"/>
              <a:t>Kasubali</a:t>
            </a:r>
            <a:endParaRPr lang="en-US" dirty="0"/>
          </a:p>
          <a:p>
            <a:r>
              <a:rPr lang="en-US" dirty="0"/>
              <a:t>Lines</a:t>
            </a:r>
          </a:p>
          <a:p>
            <a:r>
              <a:rPr lang="en-US" dirty="0"/>
              <a:t>Digital Photograph</a:t>
            </a:r>
          </a:p>
        </p:txBody>
      </p:sp>
    </p:spTree>
    <p:extLst>
      <p:ext uri="{BB962C8B-B14F-4D97-AF65-F5344CB8AC3E}">
        <p14:creationId xmlns:p14="http://schemas.microsoft.com/office/powerpoint/2010/main" val="3830407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8BB1A-C53F-DE4F-9052-5E8488760556}"/>
              </a:ext>
            </a:extLst>
          </p:cNvPr>
          <p:cNvPicPr>
            <a:picLocks noChangeAspect="1"/>
          </p:cNvPicPr>
          <p:nvPr/>
        </p:nvPicPr>
        <p:blipFill>
          <a:blip r:embed="rId2"/>
          <a:stretch>
            <a:fillRect/>
          </a:stretch>
        </p:blipFill>
        <p:spPr>
          <a:xfrm>
            <a:off x="2433637" y="514350"/>
            <a:ext cx="7324725" cy="4883150"/>
          </a:xfrm>
          <a:prstGeom prst="rect">
            <a:avLst/>
          </a:prstGeom>
        </p:spPr>
      </p:pic>
      <p:sp>
        <p:nvSpPr>
          <p:cNvPr id="4" name="TextBox 3">
            <a:extLst>
              <a:ext uri="{FF2B5EF4-FFF2-40B4-BE49-F238E27FC236}">
                <a16:creationId xmlns:a16="http://schemas.microsoft.com/office/drawing/2014/main" id="{2F11374A-DFEA-E747-9060-EC854557B2B2}"/>
              </a:ext>
            </a:extLst>
          </p:cNvPr>
          <p:cNvSpPr txBox="1"/>
          <p:nvPr/>
        </p:nvSpPr>
        <p:spPr>
          <a:xfrm>
            <a:off x="2433637" y="5397500"/>
            <a:ext cx="7324725" cy="1200329"/>
          </a:xfrm>
          <a:prstGeom prst="rect">
            <a:avLst/>
          </a:prstGeom>
          <a:noFill/>
        </p:spPr>
        <p:txBody>
          <a:bodyPr wrap="square" rtlCol="0">
            <a:spAutoFit/>
          </a:bodyPr>
          <a:lstStyle/>
          <a:p>
            <a:endParaRPr lang="en-US" dirty="0"/>
          </a:p>
          <a:p>
            <a:r>
              <a:rPr lang="en-US" dirty="0"/>
              <a:t>Odette Benes</a:t>
            </a:r>
          </a:p>
          <a:p>
            <a:r>
              <a:rPr lang="en-US" dirty="0"/>
              <a:t>Reflection</a:t>
            </a:r>
          </a:p>
          <a:p>
            <a:r>
              <a:rPr lang="en-US" dirty="0"/>
              <a:t>Digital Photograph</a:t>
            </a:r>
          </a:p>
        </p:txBody>
      </p:sp>
    </p:spTree>
    <p:extLst>
      <p:ext uri="{BB962C8B-B14F-4D97-AF65-F5344CB8AC3E}">
        <p14:creationId xmlns:p14="http://schemas.microsoft.com/office/powerpoint/2010/main" val="3803676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2EB02-2B70-1649-8511-61958F076DE5}"/>
              </a:ext>
            </a:extLst>
          </p:cNvPr>
          <p:cNvPicPr>
            <a:picLocks noChangeAspect="1"/>
          </p:cNvPicPr>
          <p:nvPr/>
        </p:nvPicPr>
        <p:blipFill>
          <a:blip r:embed="rId2"/>
          <a:stretch>
            <a:fillRect/>
          </a:stretch>
        </p:blipFill>
        <p:spPr>
          <a:xfrm>
            <a:off x="2652712" y="846712"/>
            <a:ext cx="6886576" cy="4578840"/>
          </a:xfrm>
          <a:prstGeom prst="rect">
            <a:avLst/>
          </a:prstGeom>
        </p:spPr>
      </p:pic>
      <p:sp>
        <p:nvSpPr>
          <p:cNvPr id="4" name="TextBox 3">
            <a:extLst>
              <a:ext uri="{FF2B5EF4-FFF2-40B4-BE49-F238E27FC236}">
                <a16:creationId xmlns:a16="http://schemas.microsoft.com/office/drawing/2014/main" id="{10635C7D-CBEA-0841-8A9B-5C4DC088CA19}"/>
              </a:ext>
            </a:extLst>
          </p:cNvPr>
          <p:cNvSpPr txBox="1"/>
          <p:nvPr/>
        </p:nvSpPr>
        <p:spPr>
          <a:xfrm>
            <a:off x="2652712" y="5425552"/>
            <a:ext cx="6991351" cy="923330"/>
          </a:xfrm>
          <a:prstGeom prst="rect">
            <a:avLst/>
          </a:prstGeom>
          <a:noFill/>
        </p:spPr>
        <p:txBody>
          <a:bodyPr wrap="square" rtlCol="0">
            <a:spAutoFit/>
          </a:bodyPr>
          <a:lstStyle/>
          <a:p>
            <a:r>
              <a:rPr lang="en-US" dirty="0"/>
              <a:t>Shames Jalil</a:t>
            </a:r>
          </a:p>
          <a:p>
            <a:r>
              <a:rPr lang="en-US" dirty="0"/>
              <a:t>1</a:t>
            </a:r>
          </a:p>
          <a:p>
            <a:r>
              <a:rPr lang="en-US" dirty="0"/>
              <a:t>Digital Photograph</a:t>
            </a:r>
          </a:p>
        </p:txBody>
      </p:sp>
    </p:spTree>
    <p:extLst>
      <p:ext uri="{BB962C8B-B14F-4D97-AF65-F5344CB8AC3E}">
        <p14:creationId xmlns:p14="http://schemas.microsoft.com/office/powerpoint/2010/main" val="3417836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07D723-4FE2-7249-95E1-5C4C8107581E}"/>
              </a:ext>
            </a:extLst>
          </p:cNvPr>
          <p:cNvPicPr>
            <a:picLocks noChangeAspect="1"/>
          </p:cNvPicPr>
          <p:nvPr/>
        </p:nvPicPr>
        <p:blipFill>
          <a:blip r:embed="rId2"/>
          <a:stretch>
            <a:fillRect/>
          </a:stretch>
        </p:blipFill>
        <p:spPr>
          <a:xfrm>
            <a:off x="2471738" y="428625"/>
            <a:ext cx="7609902" cy="5059775"/>
          </a:xfrm>
          <a:prstGeom prst="rect">
            <a:avLst/>
          </a:prstGeom>
        </p:spPr>
      </p:pic>
      <p:sp>
        <p:nvSpPr>
          <p:cNvPr id="4" name="TextBox 3">
            <a:extLst>
              <a:ext uri="{FF2B5EF4-FFF2-40B4-BE49-F238E27FC236}">
                <a16:creationId xmlns:a16="http://schemas.microsoft.com/office/drawing/2014/main" id="{14E45ED0-291C-5740-BFBF-749820A1A980}"/>
              </a:ext>
            </a:extLst>
          </p:cNvPr>
          <p:cNvSpPr txBox="1"/>
          <p:nvPr/>
        </p:nvSpPr>
        <p:spPr>
          <a:xfrm>
            <a:off x="2471738" y="5488400"/>
            <a:ext cx="7609902" cy="923330"/>
          </a:xfrm>
          <a:prstGeom prst="rect">
            <a:avLst/>
          </a:prstGeom>
          <a:noFill/>
        </p:spPr>
        <p:txBody>
          <a:bodyPr wrap="square" rtlCol="0">
            <a:spAutoFit/>
          </a:bodyPr>
          <a:lstStyle/>
          <a:p>
            <a:r>
              <a:rPr lang="en-US" dirty="0"/>
              <a:t>Shames Jalil</a:t>
            </a:r>
          </a:p>
          <a:p>
            <a:r>
              <a:rPr lang="en-US" dirty="0"/>
              <a:t>2</a:t>
            </a:r>
          </a:p>
          <a:p>
            <a:r>
              <a:rPr lang="en-US" dirty="0"/>
              <a:t>Digital Photograph</a:t>
            </a:r>
          </a:p>
        </p:txBody>
      </p:sp>
    </p:spTree>
    <p:extLst>
      <p:ext uri="{BB962C8B-B14F-4D97-AF65-F5344CB8AC3E}">
        <p14:creationId xmlns:p14="http://schemas.microsoft.com/office/powerpoint/2010/main" val="1641599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5600-4446-C94C-AF1B-DEC4915DC80A}"/>
              </a:ext>
            </a:extLst>
          </p:cNvPr>
          <p:cNvSpPr txBox="1"/>
          <p:nvPr/>
        </p:nvSpPr>
        <p:spPr>
          <a:xfrm>
            <a:off x="1314449" y="714374"/>
            <a:ext cx="9515475" cy="3970318"/>
          </a:xfrm>
          <a:prstGeom prst="rect">
            <a:avLst/>
          </a:prstGeom>
          <a:noFill/>
        </p:spPr>
        <p:txBody>
          <a:bodyPr wrap="square" rtlCol="0">
            <a:spAutoFit/>
          </a:bodyPr>
          <a:lstStyle/>
          <a:p>
            <a:r>
              <a:rPr lang="en-US" dirty="0"/>
              <a:t>Welcome to Digital Photography</a:t>
            </a:r>
          </a:p>
          <a:p>
            <a:endParaRPr lang="en-US" dirty="0"/>
          </a:p>
          <a:p>
            <a:r>
              <a:rPr lang="en-US" dirty="0"/>
              <a:t>You are invited to witness some very inventive works of art created by students in the WSU Art Department’s Photography class guided by their instructor Paul Bloomfield.  With the advances made possible by taking photos digitally or using digital photos and in many cases manipulating and layering other images, one is introduced to a new world.  As you view these creations you will notice that the ordinary is changed to the extraordinary.  You will see common objects however they are changed by superimposing and juxtaposing imagery in unique ways. You will see a different view guided by the artists inventiveness.  Enjoy this virtual exhibition.  Imagine yourself separated from the common into the uncommon world through each students vision.</a:t>
            </a:r>
          </a:p>
          <a:p>
            <a:endParaRPr lang="en-US" dirty="0"/>
          </a:p>
          <a:p>
            <a:r>
              <a:rPr lang="en-US" dirty="0"/>
              <a:t>Faith Lund</a:t>
            </a:r>
          </a:p>
          <a:p>
            <a:r>
              <a:rPr lang="en-US" dirty="0"/>
              <a:t>Arno Maris Gallery Director</a:t>
            </a:r>
          </a:p>
          <a:p>
            <a:r>
              <a:rPr lang="en-US" dirty="0"/>
              <a:t>Westfield State University</a:t>
            </a:r>
          </a:p>
        </p:txBody>
      </p:sp>
    </p:spTree>
    <p:extLst>
      <p:ext uri="{BB962C8B-B14F-4D97-AF65-F5344CB8AC3E}">
        <p14:creationId xmlns:p14="http://schemas.microsoft.com/office/powerpoint/2010/main" val="2728893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78727-732B-BA4F-900F-8FA1E76455CA}"/>
              </a:ext>
            </a:extLst>
          </p:cNvPr>
          <p:cNvPicPr>
            <a:picLocks noChangeAspect="1"/>
          </p:cNvPicPr>
          <p:nvPr/>
        </p:nvPicPr>
        <p:blipFill>
          <a:blip r:embed="rId2"/>
          <a:stretch>
            <a:fillRect/>
          </a:stretch>
        </p:blipFill>
        <p:spPr>
          <a:xfrm>
            <a:off x="2686050" y="642937"/>
            <a:ext cx="7267574" cy="4845049"/>
          </a:xfrm>
          <a:prstGeom prst="rect">
            <a:avLst/>
          </a:prstGeom>
        </p:spPr>
      </p:pic>
      <p:sp>
        <p:nvSpPr>
          <p:cNvPr id="4" name="TextBox 3">
            <a:extLst>
              <a:ext uri="{FF2B5EF4-FFF2-40B4-BE49-F238E27FC236}">
                <a16:creationId xmlns:a16="http://schemas.microsoft.com/office/drawing/2014/main" id="{7297E926-8E41-7B49-9FC2-05CAFF27FE76}"/>
              </a:ext>
            </a:extLst>
          </p:cNvPr>
          <p:cNvSpPr txBox="1"/>
          <p:nvPr/>
        </p:nvSpPr>
        <p:spPr>
          <a:xfrm>
            <a:off x="2686050" y="5487986"/>
            <a:ext cx="7267574" cy="923330"/>
          </a:xfrm>
          <a:prstGeom prst="rect">
            <a:avLst/>
          </a:prstGeom>
          <a:noFill/>
        </p:spPr>
        <p:txBody>
          <a:bodyPr wrap="square" rtlCol="0">
            <a:spAutoFit/>
          </a:bodyPr>
          <a:lstStyle/>
          <a:p>
            <a:r>
              <a:rPr lang="en-US" dirty="0"/>
              <a:t>Tess Whitaker</a:t>
            </a:r>
          </a:p>
          <a:p>
            <a:r>
              <a:rPr lang="en-US" dirty="0"/>
              <a:t>Lines</a:t>
            </a:r>
          </a:p>
          <a:p>
            <a:r>
              <a:rPr lang="en-US" dirty="0"/>
              <a:t>Digital Photograph</a:t>
            </a:r>
          </a:p>
        </p:txBody>
      </p:sp>
    </p:spTree>
    <p:extLst>
      <p:ext uri="{BB962C8B-B14F-4D97-AF65-F5344CB8AC3E}">
        <p14:creationId xmlns:p14="http://schemas.microsoft.com/office/powerpoint/2010/main" val="2372951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89357-369A-044A-B7AE-55FE06BFAC67}"/>
              </a:ext>
            </a:extLst>
          </p:cNvPr>
          <p:cNvPicPr>
            <a:picLocks noChangeAspect="1"/>
          </p:cNvPicPr>
          <p:nvPr/>
        </p:nvPicPr>
        <p:blipFill>
          <a:blip r:embed="rId2"/>
          <a:stretch>
            <a:fillRect/>
          </a:stretch>
        </p:blipFill>
        <p:spPr>
          <a:xfrm>
            <a:off x="3027198" y="843151"/>
            <a:ext cx="6137603" cy="4604472"/>
          </a:xfrm>
          <a:prstGeom prst="rect">
            <a:avLst/>
          </a:prstGeom>
        </p:spPr>
      </p:pic>
      <p:sp>
        <p:nvSpPr>
          <p:cNvPr id="4" name="TextBox 3">
            <a:extLst>
              <a:ext uri="{FF2B5EF4-FFF2-40B4-BE49-F238E27FC236}">
                <a16:creationId xmlns:a16="http://schemas.microsoft.com/office/drawing/2014/main" id="{DF5E6D7C-EFE3-5A44-95BA-5579CA8114FD}"/>
              </a:ext>
            </a:extLst>
          </p:cNvPr>
          <p:cNvSpPr txBox="1"/>
          <p:nvPr/>
        </p:nvSpPr>
        <p:spPr>
          <a:xfrm>
            <a:off x="3027198" y="5586413"/>
            <a:ext cx="6137603" cy="923330"/>
          </a:xfrm>
          <a:prstGeom prst="rect">
            <a:avLst/>
          </a:prstGeom>
          <a:noFill/>
        </p:spPr>
        <p:txBody>
          <a:bodyPr wrap="square" rtlCol="0">
            <a:spAutoFit/>
          </a:bodyPr>
          <a:lstStyle/>
          <a:p>
            <a:r>
              <a:rPr lang="en-US" dirty="0"/>
              <a:t>Tess Whitaker</a:t>
            </a:r>
          </a:p>
          <a:p>
            <a:r>
              <a:rPr lang="en-US" dirty="0"/>
              <a:t>Lines</a:t>
            </a:r>
          </a:p>
          <a:p>
            <a:r>
              <a:rPr lang="en-US" dirty="0"/>
              <a:t>Digital Photograph</a:t>
            </a:r>
          </a:p>
        </p:txBody>
      </p:sp>
    </p:spTree>
    <p:extLst>
      <p:ext uri="{BB962C8B-B14F-4D97-AF65-F5344CB8AC3E}">
        <p14:creationId xmlns:p14="http://schemas.microsoft.com/office/powerpoint/2010/main" val="26539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0D19F-89EB-6D45-A8AD-FC7654D2D4CB}"/>
              </a:ext>
            </a:extLst>
          </p:cNvPr>
          <p:cNvPicPr>
            <a:picLocks noChangeAspect="1"/>
          </p:cNvPicPr>
          <p:nvPr/>
        </p:nvPicPr>
        <p:blipFill>
          <a:blip r:embed="rId2"/>
          <a:stretch>
            <a:fillRect/>
          </a:stretch>
        </p:blipFill>
        <p:spPr>
          <a:xfrm>
            <a:off x="3092450" y="779462"/>
            <a:ext cx="6007100" cy="4699000"/>
          </a:xfrm>
          <a:prstGeom prst="rect">
            <a:avLst/>
          </a:prstGeom>
        </p:spPr>
      </p:pic>
      <p:sp>
        <p:nvSpPr>
          <p:cNvPr id="4" name="TextBox 3">
            <a:extLst>
              <a:ext uri="{FF2B5EF4-FFF2-40B4-BE49-F238E27FC236}">
                <a16:creationId xmlns:a16="http://schemas.microsoft.com/office/drawing/2014/main" id="{6029E2EC-522A-1241-8701-C27FFEE44F22}"/>
              </a:ext>
            </a:extLst>
          </p:cNvPr>
          <p:cNvSpPr txBox="1"/>
          <p:nvPr/>
        </p:nvSpPr>
        <p:spPr>
          <a:xfrm>
            <a:off x="3092450" y="5478462"/>
            <a:ext cx="5880100" cy="923330"/>
          </a:xfrm>
          <a:prstGeom prst="rect">
            <a:avLst/>
          </a:prstGeom>
          <a:noFill/>
        </p:spPr>
        <p:txBody>
          <a:bodyPr wrap="square" rtlCol="0">
            <a:spAutoFit/>
          </a:bodyPr>
          <a:lstStyle/>
          <a:p>
            <a:r>
              <a:rPr lang="en-US" dirty="0"/>
              <a:t>Tess Whitaker</a:t>
            </a:r>
          </a:p>
          <a:p>
            <a:r>
              <a:rPr lang="en-US" dirty="0"/>
              <a:t>Reflections</a:t>
            </a:r>
          </a:p>
          <a:p>
            <a:r>
              <a:rPr lang="en-US" dirty="0"/>
              <a:t>Digital Photograph</a:t>
            </a:r>
          </a:p>
        </p:txBody>
      </p:sp>
    </p:spTree>
    <p:extLst>
      <p:ext uri="{BB962C8B-B14F-4D97-AF65-F5344CB8AC3E}">
        <p14:creationId xmlns:p14="http://schemas.microsoft.com/office/powerpoint/2010/main" val="78497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8EF8B-47D6-644D-B2E5-F37BB9AA97F0}"/>
              </a:ext>
            </a:extLst>
          </p:cNvPr>
          <p:cNvSpPr txBox="1"/>
          <p:nvPr/>
        </p:nvSpPr>
        <p:spPr>
          <a:xfrm>
            <a:off x="1681162" y="1028701"/>
            <a:ext cx="8829675" cy="2585323"/>
          </a:xfrm>
          <a:prstGeom prst="rect">
            <a:avLst/>
          </a:prstGeom>
          <a:noFill/>
        </p:spPr>
        <p:txBody>
          <a:bodyPr wrap="square" rtlCol="0">
            <a:spAutoFit/>
          </a:bodyPr>
          <a:lstStyle/>
          <a:p>
            <a:r>
              <a:rPr lang="en-US" dirty="0"/>
              <a:t>I hope you have enjoyed a taste of the creative spirit as portrayed by WSU Photography Class students.  Be mindful that this school year we have a full repertoire of virtual art exhibitions available on the Arno Maris Gallery website:</a:t>
            </a:r>
          </a:p>
          <a:p>
            <a:endParaRPr lang="en-US" dirty="0"/>
          </a:p>
          <a:p>
            <a:pPr algn="ctr"/>
            <a:r>
              <a:rPr lang="en-US" dirty="0">
                <a:hlinkClick r:id="rId2"/>
              </a:rPr>
              <a:t>www.westfield.ma.edu/arno</a:t>
            </a:r>
            <a:endParaRPr lang="en-US" dirty="0"/>
          </a:p>
          <a:p>
            <a:pPr algn="ctr"/>
            <a:endParaRPr lang="en-US" dirty="0"/>
          </a:p>
          <a:p>
            <a:r>
              <a:rPr lang="en-US" dirty="0"/>
              <a:t>Faith Lund</a:t>
            </a:r>
          </a:p>
          <a:p>
            <a:r>
              <a:rPr lang="en-US" dirty="0"/>
              <a:t>Arno Maris Gallery Director/Curator</a:t>
            </a:r>
          </a:p>
          <a:p>
            <a:r>
              <a:rPr lang="en-US" dirty="0"/>
              <a:t>Westfield State University</a:t>
            </a:r>
          </a:p>
        </p:txBody>
      </p:sp>
    </p:spTree>
    <p:extLst>
      <p:ext uri="{BB962C8B-B14F-4D97-AF65-F5344CB8AC3E}">
        <p14:creationId xmlns:p14="http://schemas.microsoft.com/office/powerpoint/2010/main" val="159412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9EEE5-A129-B044-A3DA-D7E752D18CAC}"/>
              </a:ext>
            </a:extLst>
          </p:cNvPr>
          <p:cNvSpPr txBox="1"/>
          <p:nvPr/>
        </p:nvSpPr>
        <p:spPr>
          <a:xfrm>
            <a:off x="8181976" y="1588295"/>
            <a:ext cx="3552824" cy="1200329"/>
          </a:xfrm>
          <a:prstGeom prst="rect">
            <a:avLst/>
          </a:prstGeom>
          <a:noFill/>
        </p:spPr>
        <p:txBody>
          <a:bodyPr wrap="square" rtlCol="0">
            <a:spAutoFit/>
          </a:bodyPr>
          <a:lstStyle/>
          <a:p>
            <a:r>
              <a:rPr lang="en-US" dirty="0"/>
              <a:t>William </a:t>
            </a:r>
            <a:r>
              <a:rPr lang="en-US" dirty="0" err="1"/>
              <a:t>Wozniakowski</a:t>
            </a:r>
            <a:endParaRPr lang="en-US" dirty="0"/>
          </a:p>
          <a:p>
            <a:r>
              <a:rPr lang="en-US" dirty="0"/>
              <a:t>ACF 2020</a:t>
            </a:r>
          </a:p>
          <a:p>
            <a:r>
              <a:rPr lang="en-US" dirty="0"/>
              <a:t>Digital Photograph/Digitally Manipulated Photograph</a:t>
            </a:r>
          </a:p>
        </p:txBody>
      </p:sp>
      <p:pic>
        <p:nvPicPr>
          <p:cNvPr id="4" name="Picture 3">
            <a:extLst>
              <a:ext uri="{FF2B5EF4-FFF2-40B4-BE49-F238E27FC236}">
                <a16:creationId xmlns:a16="http://schemas.microsoft.com/office/drawing/2014/main" id="{5C4B92AB-F9D4-504C-8803-A476243F2E26}"/>
              </a:ext>
            </a:extLst>
          </p:cNvPr>
          <p:cNvPicPr>
            <a:picLocks noChangeAspect="1"/>
          </p:cNvPicPr>
          <p:nvPr/>
        </p:nvPicPr>
        <p:blipFill>
          <a:blip r:embed="rId3"/>
          <a:stretch>
            <a:fillRect/>
          </a:stretch>
        </p:blipFill>
        <p:spPr>
          <a:xfrm>
            <a:off x="1019175" y="1047750"/>
            <a:ext cx="6667500" cy="4762500"/>
          </a:xfrm>
          <a:prstGeom prst="rect">
            <a:avLst/>
          </a:prstGeom>
        </p:spPr>
      </p:pic>
    </p:spTree>
    <p:extLst>
      <p:ext uri="{BB962C8B-B14F-4D97-AF65-F5344CB8AC3E}">
        <p14:creationId xmlns:p14="http://schemas.microsoft.com/office/powerpoint/2010/main" val="1230565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EAD4E1-1AC9-5141-ABA4-EA9DD3C21C80}"/>
              </a:ext>
            </a:extLst>
          </p:cNvPr>
          <p:cNvSpPr txBox="1"/>
          <p:nvPr/>
        </p:nvSpPr>
        <p:spPr>
          <a:xfrm>
            <a:off x="5915025" y="1498550"/>
            <a:ext cx="5300663" cy="923330"/>
          </a:xfrm>
          <a:prstGeom prst="rect">
            <a:avLst/>
          </a:prstGeom>
          <a:noFill/>
        </p:spPr>
        <p:txBody>
          <a:bodyPr wrap="square" rtlCol="0">
            <a:spAutoFit/>
          </a:bodyPr>
          <a:lstStyle/>
          <a:p>
            <a:r>
              <a:rPr lang="en-US" dirty="0"/>
              <a:t>William </a:t>
            </a:r>
            <a:r>
              <a:rPr lang="en-US" dirty="0" err="1"/>
              <a:t>Wozniakowski</a:t>
            </a:r>
            <a:endParaRPr lang="en-US" dirty="0"/>
          </a:p>
          <a:p>
            <a:r>
              <a:rPr lang="en-US" dirty="0"/>
              <a:t>Time Fly 2020</a:t>
            </a:r>
          </a:p>
          <a:p>
            <a:r>
              <a:rPr lang="en-US" dirty="0"/>
              <a:t>Digital Photograph/ Digitally Manipulated Photograph</a:t>
            </a:r>
          </a:p>
        </p:txBody>
      </p:sp>
      <p:pic>
        <p:nvPicPr>
          <p:cNvPr id="4" name="Picture 3">
            <a:extLst>
              <a:ext uri="{FF2B5EF4-FFF2-40B4-BE49-F238E27FC236}">
                <a16:creationId xmlns:a16="http://schemas.microsoft.com/office/drawing/2014/main" id="{3F2E17E1-698D-2B4D-8537-846341CDFB04}"/>
              </a:ext>
            </a:extLst>
          </p:cNvPr>
          <p:cNvPicPr>
            <a:picLocks noChangeAspect="1"/>
          </p:cNvPicPr>
          <p:nvPr/>
        </p:nvPicPr>
        <p:blipFill>
          <a:blip r:embed="rId2"/>
          <a:stretch>
            <a:fillRect/>
          </a:stretch>
        </p:blipFill>
        <p:spPr>
          <a:xfrm>
            <a:off x="1128713" y="741313"/>
            <a:ext cx="3774841" cy="5375374"/>
          </a:xfrm>
          <a:prstGeom prst="rect">
            <a:avLst/>
          </a:prstGeom>
        </p:spPr>
      </p:pic>
    </p:spTree>
    <p:extLst>
      <p:ext uri="{BB962C8B-B14F-4D97-AF65-F5344CB8AC3E}">
        <p14:creationId xmlns:p14="http://schemas.microsoft.com/office/powerpoint/2010/main" val="868979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397A52-7701-6148-A554-80910FE67AC0}"/>
              </a:ext>
            </a:extLst>
          </p:cNvPr>
          <p:cNvPicPr>
            <a:picLocks noChangeAspect="1"/>
          </p:cNvPicPr>
          <p:nvPr/>
        </p:nvPicPr>
        <p:blipFill>
          <a:blip r:embed="rId2"/>
          <a:stretch>
            <a:fillRect/>
          </a:stretch>
        </p:blipFill>
        <p:spPr>
          <a:xfrm>
            <a:off x="2557463" y="581026"/>
            <a:ext cx="7077074" cy="4718050"/>
          </a:xfrm>
          <a:prstGeom prst="rect">
            <a:avLst/>
          </a:prstGeom>
        </p:spPr>
      </p:pic>
      <p:sp>
        <p:nvSpPr>
          <p:cNvPr id="5" name="TextBox 4">
            <a:extLst>
              <a:ext uri="{FF2B5EF4-FFF2-40B4-BE49-F238E27FC236}">
                <a16:creationId xmlns:a16="http://schemas.microsoft.com/office/drawing/2014/main" id="{58817F10-974F-0F4E-A245-AAC0970CED2C}"/>
              </a:ext>
            </a:extLst>
          </p:cNvPr>
          <p:cNvSpPr txBox="1"/>
          <p:nvPr/>
        </p:nvSpPr>
        <p:spPr>
          <a:xfrm>
            <a:off x="2557463" y="5299076"/>
            <a:ext cx="7077074" cy="1200329"/>
          </a:xfrm>
          <a:prstGeom prst="rect">
            <a:avLst/>
          </a:prstGeom>
          <a:noFill/>
        </p:spPr>
        <p:txBody>
          <a:bodyPr wrap="square" rtlCol="0">
            <a:spAutoFit/>
          </a:bodyPr>
          <a:lstStyle/>
          <a:p>
            <a:endParaRPr lang="en-US" dirty="0"/>
          </a:p>
          <a:p>
            <a:r>
              <a:rPr lang="en-US" dirty="0"/>
              <a:t>William </a:t>
            </a:r>
            <a:r>
              <a:rPr lang="en-US" dirty="0" err="1"/>
              <a:t>Wozniakowski</a:t>
            </a:r>
            <a:endParaRPr lang="en-US" dirty="0"/>
          </a:p>
          <a:p>
            <a:r>
              <a:rPr lang="en-US" dirty="0"/>
              <a:t>Nights</a:t>
            </a:r>
          </a:p>
          <a:p>
            <a:r>
              <a:rPr lang="en-US" dirty="0"/>
              <a:t>Digital Photograph/Digitally Manipulated Photograph</a:t>
            </a:r>
          </a:p>
        </p:txBody>
      </p:sp>
    </p:spTree>
    <p:extLst>
      <p:ext uri="{BB962C8B-B14F-4D97-AF65-F5344CB8AC3E}">
        <p14:creationId xmlns:p14="http://schemas.microsoft.com/office/powerpoint/2010/main" val="266525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69A159-AF98-7C45-BD5A-9D81CCFC2215}"/>
              </a:ext>
            </a:extLst>
          </p:cNvPr>
          <p:cNvPicPr>
            <a:picLocks noChangeAspect="1"/>
          </p:cNvPicPr>
          <p:nvPr/>
        </p:nvPicPr>
        <p:blipFill>
          <a:blip r:embed="rId2"/>
          <a:stretch>
            <a:fillRect/>
          </a:stretch>
        </p:blipFill>
        <p:spPr>
          <a:xfrm>
            <a:off x="1984228" y="585308"/>
            <a:ext cx="8023518" cy="4401029"/>
          </a:xfrm>
          <a:prstGeom prst="rect">
            <a:avLst/>
          </a:prstGeom>
        </p:spPr>
      </p:pic>
      <p:sp>
        <p:nvSpPr>
          <p:cNvPr id="4" name="TextBox 3">
            <a:extLst>
              <a:ext uri="{FF2B5EF4-FFF2-40B4-BE49-F238E27FC236}">
                <a16:creationId xmlns:a16="http://schemas.microsoft.com/office/drawing/2014/main" id="{C89703BF-E49E-0F44-953E-2C3F2917ED36}"/>
              </a:ext>
            </a:extLst>
          </p:cNvPr>
          <p:cNvSpPr txBox="1"/>
          <p:nvPr/>
        </p:nvSpPr>
        <p:spPr>
          <a:xfrm>
            <a:off x="1984228" y="4986337"/>
            <a:ext cx="8145610" cy="1200329"/>
          </a:xfrm>
          <a:prstGeom prst="rect">
            <a:avLst/>
          </a:prstGeom>
          <a:noFill/>
        </p:spPr>
        <p:txBody>
          <a:bodyPr wrap="square" rtlCol="0">
            <a:spAutoFit/>
          </a:bodyPr>
          <a:lstStyle/>
          <a:p>
            <a:endParaRPr lang="en-US" dirty="0"/>
          </a:p>
          <a:p>
            <a:r>
              <a:rPr lang="en-US" dirty="0"/>
              <a:t>William </a:t>
            </a:r>
            <a:r>
              <a:rPr lang="en-US" dirty="0" err="1"/>
              <a:t>Wozniakowski</a:t>
            </a:r>
            <a:endParaRPr lang="en-US" dirty="0"/>
          </a:p>
          <a:p>
            <a:r>
              <a:rPr lang="en-US" dirty="0"/>
              <a:t>Shadow Mic</a:t>
            </a:r>
          </a:p>
          <a:p>
            <a:r>
              <a:rPr lang="en-US" dirty="0"/>
              <a:t>Digital Photograph/Digitally Manipulated Photograph</a:t>
            </a:r>
          </a:p>
        </p:txBody>
      </p:sp>
    </p:spTree>
    <p:extLst>
      <p:ext uri="{BB962C8B-B14F-4D97-AF65-F5344CB8AC3E}">
        <p14:creationId xmlns:p14="http://schemas.microsoft.com/office/powerpoint/2010/main" val="2971484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BB6CB2-98F7-DA43-A877-E16D77A6DE18}"/>
              </a:ext>
            </a:extLst>
          </p:cNvPr>
          <p:cNvPicPr>
            <a:picLocks noChangeAspect="1"/>
          </p:cNvPicPr>
          <p:nvPr/>
        </p:nvPicPr>
        <p:blipFill>
          <a:blip r:embed="rId2"/>
          <a:stretch>
            <a:fillRect/>
          </a:stretch>
        </p:blipFill>
        <p:spPr>
          <a:xfrm>
            <a:off x="2926557" y="712335"/>
            <a:ext cx="6338886" cy="4527775"/>
          </a:xfrm>
          <a:prstGeom prst="rect">
            <a:avLst/>
          </a:prstGeom>
        </p:spPr>
      </p:pic>
      <p:sp>
        <p:nvSpPr>
          <p:cNvPr id="4" name="TextBox 3">
            <a:extLst>
              <a:ext uri="{FF2B5EF4-FFF2-40B4-BE49-F238E27FC236}">
                <a16:creationId xmlns:a16="http://schemas.microsoft.com/office/drawing/2014/main" id="{3605B130-DD1B-7C4D-95E1-33A18BB985DE}"/>
              </a:ext>
            </a:extLst>
          </p:cNvPr>
          <p:cNvSpPr txBox="1"/>
          <p:nvPr/>
        </p:nvSpPr>
        <p:spPr>
          <a:xfrm>
            <a:off x="2926557" y="5240110"/>
            <a:ext cx="6767511" cy="1200329"/>
          </a:xfrm>
          <a:prstGeom prst="rect">
            <a:avLst/>
          </a:prstGeom>
          <a:noFill/>
        </p:spPr>
        <p:txBody>
          <a:bodyPr wrap="square" rtlCol="0">
            <a:spAutoFit/>
          </a:bodyPr>
          <a:lstStyle/>
          <a:p>
            <a:endParaRPr lang="en-US" dirty="0"/>
          </a:p>
          <a:p>
            <a:r>
              <a:rPr lang="en-US" dirty="0"/>
              <a:t>William </a:t>
            </a:r>
            <a:r>
              <a:rPr lang="en-US" dirty="0" err="1"/>
              <a:t>Wozniakowski</a:t>
            </a:r>
            <a:endParaRPr lang="en-US" dirty="0"/>
          </a:p>
          <a:p>
            <a:r>
              <a:rPr lang="en-US" dirty="0"/>
              <a:t>Snow Two  2020</a:t>
            </a:r>
          </a:p>
          <a:p>
            <a:r>
              <a:rPr lang="en-US" dirty="0"/>
              <a:t>Digital Photograph/Digitally Manipulated Photograph</a:t>
            </a:r>
          </a:p>
        </p:txBody>
      </p:sp>
    </p:spTree>
    <p:extLst>
      <p:ext uri="{BB962C8B-B14F-4D97-AF65-F5344CB8AC3E}">
        <p14:creationId xmlns:p14="http://schemas.microsoft.com/office/powerpoint/2010/main" val="2790811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F5709-8322-3C43-AD68-9A8C816A7D30}"/>
              </a:ext>
            </a:extLst>
          </p:cNvPr>
          <p:cNvPicPr>
            <a:picLocks noChangeAspect="1"/>
          </p:cNvPicPr>
          <p:nvPr/>
        </p:nvPicPr>
        <p:blipFill>
          <a:blip r:embed="rId2"/>
          <a:stretch>
            <a:fillRect/>
          </a:stretch>
        </p:blipFill>
        <p:spPr>
          <a:xfrm>
            <a:off x="2678805" y="624734"/>
            <a:ext cx="6834389" cy="4758760"/>
          </a:xfrm>
          <a:prstGeom prst="rect">
            <a:avLst/>
          </a:prstGeom>
        </p:spPr>
      </p:pic>
      <p:sp>
        <p:nvSpPr>
          <p:cNvPr id="4" name="TextBox 3">
            <a:extLst>
              <a:ext uri="{FF2B5EF4-FFF2-40B4-BE49-F238E27FC236}">
                <a16:creationId xmlns:a16="http://schemas.microsoft.com/office/drawing/2014/main" id="{38336E60-85D5-BA40-A0AB-5584A50146DC}"/>
              </a:ext>
            </a:extLst>
          </p:cNvPr>
          <p:cNvSpPr txBox="1"/>
          <p:nvPr/>
        </p:nvSpPr>
        <p:spPr>
          <a:xfrm>
            <a:off x="2678805" y="5383494"/>
            <a:ext cx="6834389" cy="1200329"/>
          </a:xfrm>
          <a:prstGeom prst="rect">
            <a:avLst/>
          </a:prstGeom>
          <a:noFill/>
        </p:spPr>
        <p:txBody>
          <a:bodyPr wrap="square" rtlCol="0">
            <a:spAutoFit/>
          </a:bodyPr>
          <a:lstStyle/>
          <a:p>
            <a:endParaRPr lang="en-US" dirty="0"/>
          </a:p>
          <a:p>
            <a:r>
              <a:rPr lang="en-US" dirty="0"/>
              <a:t>Allison Webster</a:t>
            </a:r>
          </a:p>
          <a:p>
            <a:r>
              <a:rPr lang="en-US" dirty="0"/>
              <a:t>W Pathway</a:t>
            </a:r>
          </a:p>
          <a:p>
            <a:r>
              <a:rPr lang="en-US" dirty="0"/>
              <a:t>Digital Photograph/Digitally Manipulated Photograph</a:t>
            </a:r>
          </a:p>
        </p:txBody>
      </p:sp>
    </p:spTree>
    <p:extLst>
      <p:ext uri="{BB962C8B-B14F-4D97-AF65-F5344CB8AC3E}">
        <p14:creationId xmlns:p14="http://schemas.microsoft.com/office/powerpoint/2010/main" val="3572724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E3CD2-4FBC-B849-90AC-2CC7AEFDDC11}"/>
              </a:ext>
            </a:extLst>
          </p:cNvPr>
          <p:cNvPicPr>
            <a:picLocks noChangeAspect="1"/>
          </p:cNvPicPr>
          <p:nvPr/>
        </p:nvPicPr>
        <p:blipFill>
          <a:blip r:embed="rId2"/>
          <a:stretch>
            <a:fillRect/>
          </a:stretch>
        </p:blipFill>
        <p:spPr>
          <a:xfrm>
            <a:off x="2859881" y="985838"/>
            <a:ext cx="6472237" cy="4314825"/>
          </a:xfrm>
          <a:prstGeom prst="rect">
            <a:avLst/>
          </a:prstGeom>
        </p:spPr>
      </p:pic>
      <p:sp>
        <p:nvSpPr>
          <p:cNvPr id="4" name="TextBox 3">
            <a:extLst>
              <a:ext uri="{FF2B5EF4-FFF2-40B4-BE49-F238E27FC236}">
                <a16:creationId xmlns:a16="http://schemas.microsoft.com/office/drawing/2014/main" id="{3F1CBF1E-ED44-D243-A473-A4A8A23E9319}"/>
              </a:ext>
            </a:extLst>
          </p:cNvPr>
          <p:cNvSpPr txBox="1"/>
          <p:nvPr/>
        </p:nvSpPr>
        <p:spPr>
          <a:xfrm>
            <a:off x="2859881" y="5300663"/>
            <a:ext cx="6472238" cy="923330"/>
          </a:xfrm>
          <a:prstGeom prst="rect">
            <a:avLst/>
          </a:prstGeom>
          <a:noFill/>
        </p:spPr>
        <p:txBody>
          <a:bodyPr wrap="square" rtlCol="0">
            <a:spAutoFit/>
          </a:bodyPr>
          <a:lstStyle/>
          <a:p>
            <a:r>
              <a:rPr lang="en-US" dirty="0"/>
              <a:t>Allison Webster</a:t>
            </a:r>
          </a:p>
          <a:p>
            <a:r>
              <a:rPr lang="en-US" dirty="0"/>
              <a:t>Paint Brush and Jar Shadows</a:t>
            </a:r>
          </a:p>
          <a:p>
            <a:r>
              <a:rPr lang="en-US" dirty="0"/>
              <a:t>Digital Photograph/Digitally Manipulated Photograph</a:t>
            </a:r>
          </a:p>
        </p:txBody>
      </p:sp>
    </p:spTree>
    <p:extLst>
      <p:ext uri="{BB962C8B-B14F-4D97-AF65-F5344CB8AC3E}">
        <p14:creationId xmlns:p14="http://schemas.microsoft.com/office/powerpoint/2010/main" val="8778284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274</TotalTime>
  <Words>343</Words>
  <Application>Microsoft Office PowerPoint</Application>
  <PresentationFormat>Widescreen</PresentationFormat>
  <Paragraphs>95</Paragraphs>
  <Slides>23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faithalund@gmail.com</dc:creator>
  <cp:lastModifiedBy>Parsons, Robin</cp:lastModifiedBy>
  <cp:revision>18</cp:revision>
  <cp:lastPrinted>2020-12-05T17:18:41Z</cp:lastPrinted>
  <dcterms:created xsi:type="dcterms:W3CDTF">2020-12-05T17:05:37Z</dcterms:created>
  <dcterms:modified xsi:type="dcterms:W3CDTF">2022-08-31T18:12:07Z</dcterms:modified>
</cp:coreProperties>
</file>